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0"/>
  </p:notesMasterIdLst>
  <p:handoutMasterIdLst>
    <p:handoutMasterId r:id="rId31"/>
  </p:handoutMasterIdLst>
  <p:sldIdLst>
    <p:sldId id="264" r:id="rId3"/>
    <p:sldId id="283" r:id="rId4"/>
    <p:sldId id="268" r:id="rId5"/>
    <p:sldId id="269" r:id="rId6"/>
    <p:sldId id="270" r:id="rId7"/>
    <p:sldId id="286" r:id="rId8"/>
    <p:sldId id="287" r:id="rId9"/>
    <p:sldId id="294" r:id="rId10"/>
    <p:sldId id="295" r:id="rId11"/>
    <p:sldId id="296" r:id="rId12"/>
    <p:sldId id="297" r:id="rId13"/>
    <p:sldId id="298" r:id="rId14"/>
    <p:sldId id="299" r:id="rId15"/>
    <p:sldId id="300" r:id="rId16"/>
    <p:sldId id="301" r:id="rId17"/>
    <p:sldId id="302" r:id="rId18"/>
    <p:sldId id="274" r:id="rId19"/>
    <p:sldId id="275" r:id="rId20"/>
    <p:sldId id="303" r:id="rId21"/>
    <p:sldId id="304" r:id="rId22"/>
    <p:sldId id="305" r:id="rId23"/>
    <p:sldId id="306" r:id="rId24"/>
    <p:sldId id="307" r:id="rId25"/>
    <p:sldId id="308" r:id="rId26"/>
    <p:sldId id="309" r:id="rId27"/>
    <p:sldId id="310" r:id="rId28"/>
    <p:sldId id="282" r:id="rId2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xmlns="">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autoAdjust="0"/>
    <p:restoredTop sz="94660"/>
  </p:normalViewPr>
  <p:slideViewPr>
    <p:cSldViewPr showGuides="1">
      <p:cViewPr varScale="1">
        <p:scale>
          <a:sx n="75" d="100"/>
          <a:sy n="75" d="100"/>
        </p:scale>
        <p:origin x="-540" y="-8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pPr/>
              <a:t>3/21/2016</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pPr/>
              <a:t>‹#›</a:t>
            </a:fld>
            <a:endParaRPr>
              <a:solidFill>
                <a:schemeClr val="tx2"/>
              </a:solidFill>
            </a:endParaRPr>
          </a:p>
        </p:txBody>
      </p:sp>
    </p:spTree>
    <p:extLst>
      <p:ext uri="{BB962C8B-B14F-4D97-AF65-F5344CB8AC3E}">
        <p14:creationId xmlns:p14="http://schemas.microsoft.com/office/powerpoint/2010/main" xmlns=""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3/21/2016</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xmlns=""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xmlns=""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3/21/2016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xmlns="" val="10104347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pPr/>
              <a:t>3/21/2016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pPr/>
              <a:t>‹#›</a:t>
            </a:fld>
            <a:endParaRPr/>
          </a:p>
        </p:txBody>
      </p:sp>
    </p:spTree>
    <p:extLst>
      <p:ext uri="{BB962C8B-B14F-4D97-AF65-F5344CB8AC3E}">
        <p14:creationId xmlns:p14="http://schemas.microsoft.com/office/powerpoint/2010/main" xmlns="" val="3650715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pPr/>
              <a:t>3/21/2016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pPr/>
              <a:t>‹#›</a:t>
            </a:fld>
            <a:endParaRPr/>
          </a:p>
        </p:txBody>
      </p:sp>
    </p:spTree>
    <p:extLst>
      <p:ext uri="{BB962C8B-B14F-4D97-AF65-F5344CB8AC3E}">
        <p14:creationId xmlns:p14="http://schemas.microsoft.com/office/powerpoint/2010/main" xmlns="" val="15635241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xmlns=""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pPr/>
              <a:t>3/21/2016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xmlns="" val="3489339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pPr/>
              <a:t>3/21/2016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xmlns="" val="3552830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pPr/>
              <a:t>3/21/2016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xmlns="" val="35167638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pPr/>
              <a:t>3/21/2016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pPr/>
              <a:t>‹#›</a:t>
            </a:fld>
            <a:endParaRPr/>
          </a:p>
        </p:txBody>
      </p:sp>
    </p:spTree>
    <p:extLst>
      <p:ext uri="{BB962C8B-B14F-4D97-AF65-F5344CB8AC3E}">
        <p14:creationId xmlns:p14="http://schemas.microsoft.com/office/powerpoint/2010/main" xmlns="" val="2068731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3/21/2016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xmlns="" val="19680720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pPr/>
              <a:t>3/21/2016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pPr/>
              <a:t>‹#›</a:t>
            </a:fld>
            <a:endParaRPr/>
          </a:p>
        </p:txBody>
      </p:sp>
    </p:spTree>
    <p:extLst>
      <p:ext uri="{BB962C8B-B14F-4D97-AF65-F5344CB8AC3E}">
        <p14:creationId xmlns:p14="http://schemas.microsoft.com/office/powerpoint/2010/main" xmlns="" val="12213374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lumOff val="50000"/>
                  </a:schemeClr>
                </a:solidFill>
              </a:defRPr>
            </a:lvl1pPr>
          </a:lstStyle>
          <a:p>
            <a:fld id="{2DD204D1-F9BD-4643-8480-6EA41EB484F1}" type="datetimeFigureOut">
              <a:rPr lang="en-US"/>
              <a:pPr/>
              <a:t>3/21/2016</a:t>
            </a:fld>
            <a:endParaRPr/>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lumOff val="50000"/>
                  </a:schemeClr>
                </a:solidFill>
              </a:defRPr>
            </a:lvl1pPr>
          </a:lstStyle>
          <a:p>
            <a:endParaRP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lumOff val="50000"/>
                  </a:schemeClr>
                </a:solidFill>
              </a:defRPr>
            </a:lvl1pPr>
          </a:lstStyle>
          <a:p>
            <a:fld id="{EB37DED6-D4C7-42EE-AB49-D2E39E64FDE4}" type="slidenum">
              <a:rPr/>
              <a:pPr/>
              <a:t>‹#›</a:t>
            </a:fld>
            <a:endParaRPr/>
          </a:p>
        </p:txBody>
      </p:sp>
    </p:spTree>
    <p:extLst>
      <p:ext uri="{BB962C8B-B14F-4D97-AF65-F5344CB8AC3E}">
        <p14:creationId xmlns:p14="http://schemas.microsoft.com/office/powerpoint/2010/main" xmlns=""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cid:image002.png@01D1706F.59ED4DE0"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s-AR" dirty="0" smtClean="0"/>
              <a:t>Martín Krause</a:t>
            </a:r>
            <a:endParaRPr lang="es-AR" dirty="0"/>
          </a:p>
        </p:txBody>
      </p:sp>
      <p:sp>
        <p:nvSpPr>
          <p:cNvPr id="5" name="Title 4"/>
          <p:cNvSpPr>
            <a:spLocks noGrp="1"/>
          </p:cNvSpPr>
          <p:nvPr>
            <p:ph type="ctrTitle"/>
          </p:nvPr>
        </p:nvSpPr>
        <p:spPr/>
        <p:txBody>
          <a:bodyPr/>
          <a:lstStyle/>
          <a:p>
            <a:r>
              <a:rPr lang="es-AR" dirty="0" smtClean="0"/>
              <a:t>Soluciones de mercado para el mejor desempeño académico</a:t>
            </a:r>
            <a:endParaRPr lang="es-AR" dirty="0"/>
          </a:p>
        </p:txBody>
      </p:sp>
    </p:spTree>
    <p:extLst>
      <p:ext uri="{BB962C8B-B14F-4D97-AF65-F5344CB8AC3E}">
        <p14:creationId xmlns:p14="http://schemas.microsoft.com/office/powerpoint/2010/main" xmlns="" val="36503403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SINECA (2005)</a:t>
            </a:r>
            <a:endParaRPr lang="es-AR" dirty="0"/>
          </a:p>
        </p:txBody>
      </p:sp>
      <p:sp>
        <p:nvSpPr>
          <p:cNvPr id="4" name="Text Placeholder 3"/>
          <p:cNvSpPr>
            <a:spLocks noGrp="1"/>
          </p:cNvSpPr>
          <p:nvPr>
            <p:ph type="body" sz="half" idx="2"/>
          </p:nvPr>
        </p:nvSpPr>
        <p:spPr/>
        <p:txBody>
          <a:bodyPr/>
          <a:lstStyle/>
          <a:p>
            <a:r>
              <a:rPr lang="es-AR" dirty="0" smtClean="0"/>
              <a:t>Duodécimo grado, Bachillerato en comercio</a:t>
            </a:r>
            <a:endParaRPr lang="es-AR" dirty="0"/>
          </a:p>
        </p:txBody>
      </p:sp>
      <p:pic>
        <p:nvPicPr>
          <p:cNvPr id="5" name="Imagen 16"/>
          <p:cNvPicPr>
            <a:picLocks noGrp="1"/>
          </p:cNvPicPr>
          <p:nvPr>
            <p:ph type="pic" idx="1"/>
          </p:nvPr>
        </p:nvPicPr>
        <p:blipFill>
          <a:blip r:embed="rId2">
            <a:extLst>
              <a:ext uri="{28A0092B-C50C-407E-A947-70E740481C1C}">
                <a14:useLocalDpi xmlns:a14="http://schemas.microsoft.com/office/drawing/2010/main" xmlns="" val="0"/>
              </a:ext>
            </a:extLst>
          </a:blip>
          <a:srcRect t="11529" b="11529"/>
          <a:stretch>
            <a:fillRect/>
          </a:stretch>
        </p:blipFill>
        <p:spPr bwMode="auto">
          <a:prstGeom prst="rect">
            <a:avLst/>
          </a:prstGeom>
          <a:noFill/>
          <a:ln>
            <a:noFill/>
          </a:ln>
        </p:spPr>
      </p:pic>
    </p:spTree>
    <p:extLst>
      <p:ext uri="{BB962C8B-B14F-4D97-AF65-F5344CB8AC3E}">
        <p14:creationId xmlns:p14="http://schemas.microsoft.com/office/powerpoint/2010/main" xmlns="" val="15729383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AR" dirty="0" smtClean="0"/>
              <a:t>Resultados por quintil socioeconómico</a:t>
            </a:r>
            <a:endParaRPr lang="es-AR" dirty="0"/>
          </a:p>
        </p:txBody>
      </p:sp>
      <p:pic>
        <p:nvPicPr>
          <p:cNvPr id="7" name="0 Imagen" descr="cid:image002.png@01D1706F.59ED4DE0"/>
          <p:cNvPicPr>
            <a:picLocks noGrp="1"/>
          </p:cNvPicPr>
          <p:nvPr>
            <p:ph idx="1"/>
          </p:nvPr>
        </p:nvPicPr>
        <p:blipFill>
          <a:blip r:embed="rId2" r:link="rId3" cstate="print">
            <a:extLst>
              <a:ext uri="{28A0092B-C50C-407E-A947-70E740481C1C}">
                <a14:useLocalDpi xmlns:a14="http://schemas.microsoft.com/office/drawing/2010/main" xmlns="" val="0"/>
              </a:ext>
            </a:extLst>
          </a:blip>
          <a:srcRect/>
          <a:stretch>
            <a:fillRect/>
          </a:stretch>
        </p:blipFill>
        <p:spPr bwMode="auto">
          <a:xfrm>
            <a:off x="1117600" y="2326955"/>
            <a:ext cx="10156825" cy="3220089"/>
          </a:xfrm>
          <a:prstGeom prst="rect">
            <a:avLst/>
          </a:prstGeom>
          <a:noFill/>
          <a:ln>
            <a:noFill/>
          </a:ln>
        </p:spPr>
      </p:pic>
      <p:sp>
        <p:nvSpPr>
          <p:cNvPr id="8" name="Rectangle 7"/>
          <p:cNvSpPr/>
          <p:nvPr/>
        </p:nvSpPr>
        <p:spPr>
          <a:xfrm>
            <a:off x="1117310" y="5662135"/>
            <a:ext cx="10157116" cy="523220"/>
          </a:xfrm>
          <a:prstGeom prst="rect">
            <a:avLst/>
          </a:prstGeom>
        </p:spPr>
        <p:txBody>
          <a:bodyPr wrap="square">
            <a:spAutoFit/>
          </a:bodyPr>
          <a:lstStyle/>
          <a:p>
            <a:r>
              <a:rPr lang="es-AR" sz="1400" dirty="0"/>
              <a:t>Banco Mundial (2012), “Mejores empleos en Panamá: el rol del capital humano”, (Washington, D.C.: Departamento de Desarrollo Humano, Región de América Latina y el Caribe, Banco Mundial).</a:t>
            </a:r>
          </a:p>
        </p:txBody>
      </p:sp>
    </p:spTree>
    <p:extLst>
      <p:ext uri="{BB962C8B-B14F-4D97-AF65-F5344CB8AC3E}">
        <p14:creationId xmlns:p14="http://schemas.microsoft.com/office/powerpoint/2010/main" xmlns="" val="18376310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3600" dirty="0" smtClean="0"/>
              <a:t>Pruebas TERCE – Lengua – Tercer Grado</a:t>
            </a:r>
            <a:endParaRPr lang="es-AR" sz="3600"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3282729234"/>
              </p:ext>
            </p:extLst>
          </p:nvPr>
        </p:nvGraphicFramePr>
        <p:xfrm>
          <a:off x="2490787" y="1952500"/>
          <a:ext cx="6267921" cy="3924772"/>
        </p:xfrm>
        <a:graphic>
          <a:graphicData uri="http://schemas.openxmlformats.org/presentationml/2006/ole">
            <p:oleObj spid="_x0000_s1030" name="Worksheet" r:id="rId3" imgW="3057331" imgH="1914353" progId="">
              <p:embed/>
            </p:oleObj>
          </a:graphicData>
        </a:graphic>
      </p:graphicFrame>
    </p:spTree>
    <p:extLst>
      <p:ext uri="{BB962C8B-B14F-4D97-AF65-F5344CB8AC3E}">
        <p14:creationId xmlns:p14="http://schemas.microsoft.com/office/powerpoint/2010/main" xmlns="" val="24147146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3600" dirty="0" smtClean="0"/>
              <a:t>Pruebas TERCE – Matemática – Tercer grado</a:t>
            </a:r>
            <a:endParaRPr lang="es-AR" sz="3600"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750949312"/>
              </p:ext>
            </p:extLst>
          </p:nvPr>
        </p:nvGraphicFramePr>
        <p:xfrm>
          <a:off x="2682093" y="2060848"/>
          <a:ext cx="6186237" cy="3873625"/>
        </p:xfrm>
        <a:graphic>
          <a:graphicData uri="http://schemas.openxmlformats.org/presentationml/2006/ole">
            <p:oleObj spid="_x0000_s2054" name="Worksheet" r:id="rId3" imgW="3057331" imgH="1914353" progId="">
              <p:embed/>
            </p:oleObj>
          </a:graphicData>
        </a:graphic>
      </p:graphicFrame>
    </p:spTree>
    <p:extLst>
      <p:ext uri="{BB962C8B-B14F-4D97-AF65-F5344CB8AC3E}">
        <p14:creationId xmlns:p14="http://schemas.microsoft.com/office/powerpoint/2010/main" xmlns="" val="34826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4000" dirty="0" smtClean="0"/>
              <a:t>Pruebas TERCE – Lengua – Sexto grado</a:t>
            </a:r>
            <a:endParaRPr lang="es-AR" sz="4000"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3244428107"/>
              </p:ext>
            </p:extLst>
          </p:nvPr>
        </p:nvGraphicFramePr>
        <p:xfrm>
          <a:off x="2989472" y="2471737"/>
          <a:ext cx="5697228" cy="3567423"/>
        </p:xfrm>
        <a:graphic>
          <a:graphicData uri="http://schemas.openxmlformats.org/presentationml/2006/ole">
            <p:oleObj spid="_x0000_s3078" name="Worksheet" r:id="rId3" imgW="3057331" imgH="1914353" progId="">
              <p:embed/>
            </p:oleObj>
          </a:graphicData>
        </a:graphic>
      </p:graphicFrame>
    </p:spTree>
    <p:extLst>
      <p:ext uri="{BB962C8B-B14F-4D97-AF65-F5344CB8AC3E}">
        <p14:creationId xmlns:p14="http://schemas.microsoft.com/office/powerpoint/2010/main" xmlns="" val="6619978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3600" dirty="0" smtClean="0"/>
              <a:t>Pruebas TERCE – Matemática – Sexto grado</a:t>
            </a:r>
            <a:endParaRPr lang="es-AR" sz="3600"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223750267"/>
              </p:ext>
            </p:extLst>
          </p:nvPr>
        </p:nvGraphicFramePr>
        <p:xfrm>
          <a:off x="2874474" y="2471738"/>
          <a:ext cx="5740218" cy="3594342"/>
        </p:xfrm>
        <a:graphic>
          <a:graphicData uri="http://schemas.openxmlformats.org/presentationml/2006/ole">
            <p:oleObj spid="_x0000_s4102" name="Worksheet" r:id="rId3" imgW="3057331" imgH="1914353" progId="">
              <p:embed/>
            </p:oleObj>
          </a:graphicData>
        </a:graphic>
      </p:graphicFrame>
    </p:spTree>
    <p:extLst>
      <p:ext uri="{BB962C8B-B14F-4D97-AF65-F5344CB8AC3E}">
        <p14:creationId xmlns:p14="http://schemas.microsoft.com/office/powerpoint/2010/main" xmlns="" val="2671838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4000" dirty="0" smtClean="0"/>
              <a:t>Pruebas TERCE – Ciencias – Sexto grado</a:t>
            </a:r>
            <a:endParaRPr lang="es-AR" sz="4000" dirty="0"/>
          </a:p>
        </p:txBody>
      </p:sp>
      <p:graphicFrame>
        <p:nvGraphicFramePr>
          <p:cNvPr id="4" name="Object 3"/>
          <p:cNvGraphicFramePr>
            <a:graphicFrameLocks noChangeAspect="1"/>
          </p:cNvGraphicFramePr>
          <p:nvPr>
            <p:extLst>
              <p:ext uri="{D42A27DB-BD31-4B8C-83A1-F6EECF244321}">
                <p14:modId xmlns:p14="http://schemas.microsoft.com/office/powerpoint/2010/main" xmlns="" val="2229186790"/>
              </p:ext>
            </p:extLst>
          </p:nvPr>
        </p:nvGraphicFramePr>
        <p:xfrm>
          <a:off x="3023262" y="2348880"/>
          <a:ext cx="5735446" cy="3591354"/>
        </p:xfrm>
        <a:graphic>
          <a:graphicData uri="http://schemas.openxmlformats.org/presentationml/2006/ole">
            <p:oleObj spid="_x0000_s5126" name="Worksheet" r:id="rId3" imgW="3057331" imgH="1914353" progId="">
              <p:embed/>
            </p:oleObj>
          </a:graphicData>
        </a:graphic>
      </p:graphicFrame>
    </p:spTree>
    <p:extLst>
      <p:ext uri="{BB962C8B-B14F-4D97-AF65-F5344CB8AC3E}">
        <p14:creationId xmlns:p14="http://schemas.microsoft.com/office/powerpoint/2010/main" xmlns="" val="39141127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Informe</a:t>
            </a:r>
            <a:r>
              <a:rPr lang="en-US" dirty="0" smtClean="0"/>
              <a:t> CONACED (2008)</a:t>
            </a:r>
            <a:endParaRPr lang="es-AR" dirty="0"/>
          </a:p>
        </p:txBody>
      </p:sp>
      <p:sp>
        <p:nvSpPr>
          <p:cNvPr id="3" name="Content Placeholder 2"/>
          <p:cNvSpPr>
            <a:spLocks noGrp="1"/>
          </p:cNvSpPr>
          <p:nvPr>
            <p:ph sz="half" idx="1"/>
          </p:nvPr>
        </p:nvSpPr>
        <p:spPr>
          <a:xfrm>
            <a:off x="1117308" y="1701800"/>
            <a:ext cx="10157355" cy="4607520"/>
          </a:xfrm>
        </p:spPr>
        <p:txBody>
          <a:bodyPr>
            <a:normAutofit fontScale="85000" lnSpcReduction="20000"/>
          </a:bodyPr>
          <a:lstStyle/>
          <a:p>
            <a:r>
              <a:rPr lang="es-AR" dirty="0"/>
              <a:t>Un informe del CONACED (2008) señala como “principales problemas críticos que afectan la calidad de los aprendizajes” a: ineficiente sistema de supervisión, faltan estándares de calidad, políticas curriculares con contenidos recargados, no actualizados, limitada formación profesional del docente y falta de un sistema permanente de actualización y poco acceso a libros de texto básicos (p. 29). Comenta el informe: </a:t>
            </a:r>
          </a:p>
          <a:p>
            <a:r>
              <a:rPr lang="es-AR" dirty="0"/>
              <a:t>“Los resultados obtenidos en las pruebas nacionales de logros del año 2005 que dieron origen a la recomendación y los de las pruebas internacionales SERCE, realizadas en 2007 son preocupantemente bajos y no son comparables con estándares internacionales” (p. 31). </a:t>
            </a:r>
          </a:p>
          <a:p>
            <a:r>
              <a:rPr lang="es-AR" dirty="0"/>
              <a:t>Entre las debilidades se menciona la ausencia de estándares para las pruebas de logros en materias básicas y las evaluaciones realizadas no son comparables entre sí por falta de estándares, no hay coordinación efectiva en las tres fases del proceso educativo: </a:t>
            </a:r>
            <a:r>
              <a:rPr lang="es-AR" dirty="0" err="1"/>
              <a:t>curriculum</a:t>
            </a:r>
            <a:r>
              <a:rPr lang="es-AR" dirty="0"/>
              <a:t>, capacitación y evaluación; no hay mecanismos de coordinación al interior del Ministerio, no hay una estructura técnica apropiada y no hay planes de mejoramiento en función de las pruebas de logros (p. 33). </a:t>
            </a:r>
          </a:p>
          <a:p>
            <a:pPr marL="0" indent="0">
              <a:buNone/>
            </a:pPr>
            <a:endParaRPr lang="es-AR" dirty="0" smtClean="0"/>
          </a:p>
        </p:txBody>
      </p:sp>
    </p:spTree>
    <p:extLst>
      <p:ext uri="{BB962C8B-B14F-4D97-AF65-F5344CB8AC3E}">
        <p14:creationId xmlns:p14="http://schemas.microsoft.com/office/powerpoint/2010/main" xmlns="" val="9791833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a:t>
            </a:r>
            <a:r>
              <a:rPr lang="en-US" dirty="0" err="1" smtClean="0"/>
              <a:t>educación</a:t>
            </a:r>
            <a:r>
              <a:rPr lang="en-US" dirty="0" smtClean="0"/>
              <a:t> </a:t>
            </a:r>
            <a:r>
              <a:rPr lang="en-US" dirty="0" err="1" smtClean="0"/>
              <a:t>privada</a:t>
            </a:r>
            <a:r>
              <a:rPr lang="en-US" dirty="0" smtClean="0"/>
              <a:t> </a:t>
            </a:r>
            <a:r>
              <a:rPr lang="en-US" dirty="0" err="1" smtClean="0"/>
              <a:t>crece</a:t>
            </a:r>
            <a:r>
              <a:rPr lang="en-US" dirty="0" smtClean="0"/>
              <a:t> </a:t>
            </a:r>
            <a:r>
              <a:rPr lang="en-US" dirty="0" err="1" smtClean="0"/>
              <a:t>más</a:t>
            </a:r>
            <a:endParaRPr lang="es-AR" dirty="0"/>
          </a:p>
        </p:txBody>
      </p:sp>
      <p:pic>
        <p:nvPicPr>
          <p:cNvPr id="7" name="Picture 6"/>
          <p:cNvPicPr/>
          <p:nvPr/>
        </p:nvPicPr>
        <p:blipFill>
          <a:blip r:embed="rId2">
            <a:extLst>
              <a:ext uri="{28A0092B-C50C-407E-A947-70E740481C1C}">
                <a14:useLocalDpi xmlns:a14="http://schemas.microsoft.com/office/drawing/2010/main" xmlns="" val="0"/>
              </a:ext>
            </a:extLst>
          </a:blip>
          <a:srcRect/>
          <a:stretch>
            <a:fillRect/>
          </a:stretch>
        </p:blipFill>
        <p:spPr bwMode="auto">
          <a:xfrm>
            <a:off x="1197868" y="1916832"/>
            <a:ext cx="10297144" cy="1748071"/>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xmlns="" val="0"/>
              </a:ext>
            </a:extLst>
          </a:blip>
          <a:srcRect/>
          <a:stretch>
            <a:fillRect/>
          </a:stretch>
        </p:blipFill>
        <p:spPr bwMode="auto">
          <a:xfrm>
            <a:off x="1197868" y="4108535"/>
            <a:ext cx="10297144" cy="1912753"/>
          </a:xfrm>
          <a:prstGeom prst="rect">
            <a:avLst/>
          </a:prstGeom>
          <a:noFill/>
          <a:ln>
            <a:noFill/>
          </a:ln>
        </p:spPr>
      </p:pic>
    </p:spTree>
    <p:extLst>
      <p:ext uri="{BB962C8B-B14F-4D97-AF65-F5344CB8AC3E}">
        <p14:creationId xmlns:p14="http://schemas.microsoft.com/office/powerpoint/2010/main" xmlns="" val="822357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AR" dirty="0" smtClean="0"/>
              <a:t>Con mejores resultados</a:t>
            </a:r>
            <a:endParaRPr lang="es-AR"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197868" y="2132856"/>
            <a:ext cx="9649072" cy="2142784"/>
          </a:xfrm>
          <a:prstGeom prst="rect">
            <a:avLst/>
          </a:prstGeom>
          <a:noFill/>
          <a:ln>
            <a:noFill/>
          </a:ln>
        </p:spPr>
      </p:pic>
      <p:sp>
        <p:nvSpPr>
          <p:cNvPr id="8" name="Rectangle 7"/>
          <p:cNvSpPr/>
          <p:nvPr/>
        </p:nvSpPr>
        <p:spPr>
          <a:xfrm>
            <a:off x="1117309" y="4653136"/>
            <a:ext cx="10017662" cy="1569660"/>
          </a:xfrm>
          <a:prstGeom prst="rect">
            <a:avLst/>
          </a:prstGeom>
        </p:spPr>
        <p:txBody>
          <a:bodyPr wrap="square">
            <a:spAutoFit/>
          </a:bodyPr>
          <a:lstStyle/>
          <a:p>
            <a:r>
              <a:rPr lang="es-AR" dirty="0"/>
              <a:t>El sector </a:t>
            </a:r>
            <a:r>
              <a:rPr lang="es-AR" dirty="0" smtClean="0"/>
              <a:t>privado </a:t>
            </a:r>
            <a:r>
              <a:rPr lang="es-AR" dirty="0"/>
              <a:t>atiende a un porcentaje entre 14 y 20% de la demanda educativa, pero parece tener un mejor “resultado”, al menos si consideramos que produce un 25% de los egresados del Nivel Medio. </a:t>
            </a:r>
          </a:p>
        </p:txBody>
      </p:sp>
    </p:spTree>
    <p:extLst>
      <p:ext uri="{BB962C8B-B14F-4D97-AF65-F5344CB8AC3E}">
        <p14:creationId xmlns:p14="http://schemas.microsoft.com/office/powerpoint/2010/main" xmlns="" val="34302457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Cantidad</a:t>
            </a:r>
            <a:r>
              <a:rPr lang="en-US" dirty="0" smtClean="0"/>
              <a:t>, no </a:t>
            </a:r>
            <a:r>
              <a:rPr lang="en-US" dirty="0" err="1" smtClean="0"/>
              <a:t>calidad</a:t>
            </a:r>
            <a:endParaRPr lang="es-AR" dirty="0"/>
          </a:p>
        </p:txBody>
      </p:sp>
      <p:sp>
        <p:nvSpPr>
          <p:cNvPr id="3" name="Content Placeholder 2"/>
          <p:cNvSpPr>
            <a:spLocks noGrp="1"/>
          </p:cNvSpPr>
          <p:nvPr>
            <p:ph sz="half" idx="1"/>
          </p:nvPr>
        </p:nvSpPr>
        <p:spPr>
          <a:xfrm>
            <a:off x="1117308" y="1701800"/>
            <a:ext cx="5121119" cy="4607520"/>
          </a:xfrm>
        </p:spPr>
        <p:txBody>
          <a:bodyPr>
            <a:normAutofit fontScale="92500"/>
          </a:bodyPr>
          <a:lstStyle/>
          <a:p>
            <a:pPr marL="0" indent="0">
              <a:buNone/>
            </a:pPr>
            <a:r>
              <a:rPr lang="es-AR" dirty="0"/>
              <a:t>Plan Estratégico de Gobierno </a:t>
            </a:r>
            <a:r>
              <a:rPr lang="es-AR" dirty="0" smtClean="0"/>
              <a:t>2015-2019</a:t>
            </a:r>
          </a:p>
          <a:p>
            <a:pPr marL="0" indent="0">
              <a:buNone/>
            </a:pPr>
            <a:r>
              <a:rPr lang="es-AR" dirty="0" smtClean="0"/>
              <a:t>“</a:t>
            </a:r>
            <a:r>
              <a:rPr lang="es-AR" dirty="0"/>
              <a:t>En Panamá, pese al aumento en el gasto en educación en los últimos años, </a:t>
            </a:r>
            <a:r>
              <a:rPr lang="es-AR" b="1" dirty="0"/>
              <a:t>las debilidades en materia educativa y desarrollo del capital humano persisten</a:t>
            </a:r>
            <a:r>
              <a:rPr lang="es-AR" dirty="0"/>
              <a:t>, y constituyen uno de los más importantes limitantes para la equidad, la competitividad y el pleno desarrollo productivo y social del país” (p. 95).</a:t>
            </a:r>
          </a:p>
          <a:p>
            <a:pPr marL="0" indent="0">
              <a:buNone/>
            </a:pPr>
            <a:endParaRPr lang="es-AR" dirty="0" smtClean="0"/>
          </a:p>
        </p:txBody>
      </p:sp>
      <p:sp>
        <p:nvSpPr>
          <p:cNvPr id="4" name="Content Placeholder 3"/>
          <p:cNvSpPr>
            <a:spLocks noGrp="1"/>
          </p:cNvSpPr>
          <p:nvPr>
            <p:ph sz="half" idx="2"/>
          </p:nvPr>
        </p:nvSpPr>
        <p:spPr/>
        <p:txBody>
          <a:bodyPr>
            <a:normAutofit fontScale="92500"/>
          </a:bodyPr>
          <a:lstStyle/>
          <a:p>
            <a:r>
              <a:rPr lang="es-AR" dirty="0"/>
              <a:t>“Panamá muestra avances recientes en materia educativa, particularmente en cobertura de la educación preescolar, pre-media, mejorando los niveles de permanencia en el sistema de la población en edad escolar. Sin embargo, los aspectos relacionados con la calidad educativa y la igualdad de oportunidades, no han llegado a los mismos resultados” (p. 96).</a:t>
            </a:r>
          </a:p>
        </p:txBody>
      </p:sp>
    </p:spTree>
    <p:extLst>
      <p:ext uri="{BB962C8B-B14F-4D97-AF65-F5344CB8AC3E}">
        <p14:creationId xmlns:p14="http://schemas.microsoft.com/office/powerpoint/2010/main" xmlns="" val="7292320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Una larga tradición</a:t>
            </a:r>
            <a:endParaRPr lang="es-AR" dirty="0"/>
          </a:p>
        </p:txBody>
      </p:sp>
      <p:sp>
        <p:nvSpPr>
          <p:cNvPr id="3" name="Content Placeholder 2"/>
          <p:cNvSpPr>
            <a:spLocks noGrp="1"/>
          </p:cNvSpPr>
          <p:nvPr>
            <p:ph idx="1"/>
          </p:nvPr>
        </p:nvSpPr>
        <p:spPr/>
        <p:txBody>
          <a:bodyPr/>
          <a:lstStyle/>
          <a:p>
            <a:r>
              <a:rPr lang="es-AR" dirty="0"/>
              <a:t>Salesianos: Instituto Técnico Don Bosco, </a:t>
            </a:r>
            <a:r>
              <a:rPr lang="es-AR" dirty="0" err="1" smtClean="0"/>
              <a:t>St</a:t>
            </a:r>
            <a:r>
              <a:rPr lang="es-AR" dirty="0" smtClean="0"/>
              <a:t> </a:t>
            </a:r>
            <a:r>
              <a:rPr lang="es-AR" dirty="0"/>
              <a:t>Joseph </a:t>
            </a:r>
            <a:r>
              <a:rPr lang="es-AR" dirty="0" err="1"/>
              <a:t>Salesian</a:t>
            </a:r>
            <a:r>
              <a:rPr lang="es-AR" dirty="0"/>
              <a:t> </a:t>
            </a:r>
            <a:r>
              <a:rPr lang="es-AR" dirty="0" err="1" smtClean="0"/>
              <a:t>School</a:t>
            </a:r>
            <a:endParaRPr lang="es-AR" dirty="0" smtClean="0"/>
          </a:p>
          <a:p>
            <a:r>
              <a:rPr lang="es-AR" dirty="0" err="1" smtClean="0"/>
              <a:t>Fé</a:t>
            </a:r>
            <a:r>
              <a:rPr lang="es-AR" dirty="0" smtClean="0"/>
              <a:t> y Alegría</a:t>
            </a:r>
          </a:p>
          <a:p>
            <a:r>
              <a:rPr lang="es-AR" dirty="0" smtClean="0"/>
              <a:t>English </a:t>
            </a:r>
            <a:r>
              <a:rPr lang="es-AR" dirty="0" err="1" smtClean="0"/>
              <a:t>Schools</a:t>
            </a:r>
            <a:endParaRPr lang="es-AR" dirty="0" smtClean="0"/>
          </a:p>
          <a:p>
            <a:r>
              <a:rPr lang="es-AR" dirty="0" smtClean="0"/>
              <a:t>Escuelas étnicas: hebreas, chinas, griega</a:t>
            </a:r>
            <a:endParaRPr lang="es-AR" dirty="0"/>
          </a:p>
        </p:txBody>
      </p:sp>
    </p:spTree>
    <p:extLst>
      <p:ext uri="{BB962C8B-B14F-4D97-AF65-F5344CB8AC3E}">
        <p14:creationId xmlns:p14="http://schemas.microsoft.com/office/powerpoint/2010/main" xmlns="" val="25045237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Escuelas privadas para pobres</a:t>
            </a:r>
            <a:endParaRPr lang="es-AR" dirty="0"/>
          </a:p>
        </p:txBody>
      </p:sp>
      <p:sp>
        <p:nvSpPr>
          <p:cNvPr id="3" name="Content Placeholder 2"/>
          <p:cNvSpPr>
            <a:spLocks noGrp="1"/>
          </p:cNvSpPr>
          <p:nvPr>
            <p:ph idx="1"/>
          </p:nvPr>
        </p:nvSpPr>
        <p:spPr/>
        <p:txBody>
          <a:bodyPr/>
          <a:lstStyle/>
          <a:p>
            <a:r>
              <a:rPr lang="es-AR" dirty="0" smtClean="0"/>
              <a:t>Comenta La Prensa: </a:t>
            </a:r>
          </a:p>
          <a:p>
            <a:r>
              <a:rPr lang="es-AR" dirty="0"/>
              <a:t>“En un recorrido que hizo este medio se confirmó que en las comunidades más populares hay colegios particulares que crecen con estas características. Estas escuelas, que están proliferando en áreas como San Miguelito, El Chorrillo, Veracruz, Panamá este, oeste y la ciudad, ofrecen matrículas bajas y sus contenidos curriculares incluyen la formación bilingüe</a:t>
            </a:r>
            <a:r>
              <a:rPr lang="es-AR" dirty="0" smtClean="0"/>
              <a:t>.”</a:t>
            </a:r>
          </a:p>
          <a:p>
            <a:endParaRPr lang="es-AR" dirty="0"/>
          </a:p>
        </p:txBody>
      </p:sp>
    </p:spTree>
    <p:extLst>
      <p:ext uri="{BB962C8B-B14F-4D97-AF65-F5344CB8AC3E}">
        <p14:creationId xmlns:p14="http://schemas.microsoft.com/office/powerpoint/2010/main" xmlns="" val="35663176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Nuestra propia investigación</a:t>
            </a:r>
            <a:endParaRPr lang="es-AR" dirty="0"/>
          </a:p>
        </p:txBody>
      </p:sp>
      <p:sp>
        <p:nvSpPr>
          <p:cNvPr id="3" name="Content Placeholder 2"/>
          <p:cNvSpPr>
            <a:spLocks noGrp="1"/>
          </p:cNvSpPr>
          <p:nvPr>
            <p:ph idx="1"/>
          </p:nvPr>
        </p:nvSpPr>
        <p:spPr/>
        <p:txBody>
          <a:bodyPr>
            <a:normAutofit fontScale="92500"/>
          </a:bodyPr>
          <a:lstStyle/>
          <a:p>
            <a:r>
              <a:rPr lang="es-AR" dirty="0" smtClean="0"/>
              <a:t>Escuela Cristiana Amiguitos de Jesús, Ciudad Jardín Las Mañanitas</a:t>
            </a:r>
          </a:p>
          <a:p>
            <a:r>
              <a:rPr lang="es-AR" dirty="0" smtClean="0"/>
              <a:t>Saint John, Urbanización San Juan</a:t>
            </a:r>
          </a:p>
          <a:p>
            <a:r>
              <a:rPr lang="es-AR" dirty="0" smtClean="0"/>
              <a:t>Colegio bilingüe La Fe de Jesús, Pedregal Villalobos</a:t>
            </a:r>
          </a:p>
          <a:p>
            <a:r>
              <a:rPr lang="es-AR" dirty="0" smtClean="0"/>
              <a:t>Centro bilingüe Getsemaní, Pedregal</a:t>
            </a:r>
          </a:p>
          <a:p>
            <a:r>
              <a:rPr lang="es-AR" dirty="0" smtClean="0"/>
              <a:t>Centro bilingüe Las Galaxias, Las Cumbres</a:t>
            </a:r>
          </a:p>
          <a:p>
            <a:r>
              <a:rPr lang="es-AR" dirty="0" smtClean="0"/>
              <a:t>Centro Cristiano Misionero La Promesa, </a:t>
            </a:r>
            <a:r>
              <a:rPr lang="es-AR" dirty="0" err="1" smtClean="0"/>
              <a:t>Tocumén</a:t>
            </a:r>
            <a:endParaRPr lang="es-AR" dirty="0" smtClean="0"/>
          </a:p>
          <a:p>
            <a:r>
              <a:rPr lang="es-AR" dirty="0" smtClean="0"/>
              <a:t>Jean Carlos Jiménez, </a:t>
            </a:r>
            <a:r>
              <a:rPr lang="es-AR" dirty="0" err="1" smtClean="0"/>
              <a:t>Tocumén</a:t>
            </a:r>
            <a:endParaRPr lang="es-AR" dirty="0" smtClean="0"/>
          </a:p>
          <a:p>
            <a:r>
              <a:rPr lang="es-AR" dirty="0" smtClean="0"/>
              <a:t>Centro bilingüe Los Ángeles, Urbanización Los Ángeles</a:t>
            </a:r>
            <a:endParaRPr lang="es-AR" dirty="0"/>
          </a:p>
        </p:txBody>
      </p:sp>
    </p:spTree>
    <p:extLst>
      <p:ext uri="{BB962C8B-B14F-4D97-AF65-F5344CB8AC3E}">
        <p14:creationId xmlns:p14="http://schemas.microsoft.com/office/powerpoint/2010/main" xmlns="" val="384033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Escuelas privadas para pobres</a:t>
            </a:r>
            <a:endParaRPr lang="es-AR" dirty="0"/>
          </a:p>
        </p:txBody>
      </p:sp>
      <p:sp>
        <p:nvSpPr>
          <p:cNvPr id="3" name="Content Placeholder 2"/>
          <p:cNvSpPr>
            <a:spLocks noGrp="1"/>
          </p:cNvSpPr>
          <p:nvPr>
            <p:ph idx="1"/>
          </p:nvPr>
        </p:nvSpPr>
        <p:spPr/>
        <p:txBody>
          <a:bodyPr/>
          <a:lstStyle/>
          <a:p>
            <a:r>
              <a:rPr lang="es-AR" dirty="0" smtClean="0"/>
              <a:t>Instituto Panameño de Educación por Radio (IPER)</a:t>
            </a:r>
          </a:p>
          <a:p>
            <a:r>
              <a:rPr lang="es-AR" dirty="0" smtClean="0"/>
              <a:t>Jardines de Párvulos de la Iglesia Católica (JAPAIC), Organización Madres-Maestras (OMMA)</a:t>
            </a:r>
          </a:p>
          <a:p>
            <a:endParaRPr lang="es-AR" dirty="0"/>
          </a:p>
        </p:txBody>
      </p:sp>
    </p:spTree>
    <p:extLst>
      <p:ext uri="{BB962C8B-B14F-4D97-AF65-F5344CB8AC3E}">
        <p14:creationId xmlns:p14="http://schemas.microsoft.com/office/powerpoint/2010/main" xmlns="" val="12685182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Matrículas de escuelas privadas</a:t>
            </a:r>
            <a:endParaRPr lang="es-AR" dirty="0"/>
          </a:p>
        </p:txBody>
      </p:sp>
      <p:sp>
        <p:nvSpPr>
          <p:cNvPr id="3" name="Content Placeholder 2"/>
          <p:cNvSpPr>
            <a:spLocks noGrp="1"/>
          </p:cNvSpPr>
          <p:nvPr>
            <p:ph idx="1"/>
          </p:nvPr>
        </p:nvSpPr>
        <p:spPr/>
        <p:txBody>
          <a:bodyPr/>
          <a:lstStyle/>
          <a:p>
            <a:r>
              <a:rPr lang="es-AR" dirty="0" smtClean="0"/>
              <a:t>Primaria</a:t>
            </a:r>
          </a:p>
          <a:p>
            <a:pPr lvl="1"/>
            <a:r>
              <a:rPr lang="es-AR" dirty="0" smtClean="0"/>
              <a:t>Según MEDUCA, desde $500 a $5.500</a:t>
            </a:r>
          </a:p>
          <a:p>
            <a:pPr lvl="1"/>
            <a:r>
              <a:rPr lang="es-AR" dirty="0" smtClean="0"/>
              <a:t>Según nuestro censo: desde $30 por mes</a:t>
            </a:r>
          </a:p>
          <a:p>
            <a:pPr lvl="1"/>
            <a:endParaRPr lang="es-AR" dirty="0"/>
          </a:p>
          <a:p>
            <a:pPr lvl="1"/>
            <a:r>
              <a:rPr lang="es-AR" dirty="0" smtClean="0"/>
              <a:t>Alumnos </a:t>
            </a:r>
            <a:r>
              <a:rPr lang="es-AR" dirty="0"/>
              <a:t>por maestro:</a:t>
            </a:r>
            <a:br>
              <a:rPr lang="es-AR" dirty="0"/>
            </a:br>
            <a:r>
              <a:rPr lang="es-AR" dirty="0"/>
              <a:t>“Con respecto a la relación de un número de estudiantes por docente en preescolar, existen un promedio de 17 alumnos/as por educador en 2010, destacándose que en los centros oficiales el promedio es de 18 mientras que en las escuelas privadas los grupos tienen un promedio de 12 niños/as” (Unidos por la Educación, p. 25).</a:t>
            </a:r>
          </a:p>
        </p:txBody>
      </p:sp>
    </p:spTree>
    <p:extLst>
      <p:ext uri="{BB962C8B-B14F-4D97-AF65-F5344CB8AC3E}">
        <p14:creationId xmlns:p14="http://schemas.microsoft.com/office/powerpoint/2010/main" xmlns="" val="3594170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AR" sz="3600" dirty="0" smtClean="0"/>
              <a:t>Supervisión del proceso, no del resultados</a:t>
            </a:r>
            <a:endParaRPr lang="es-AR" sz="3600" dirty="0"/>
          </a:p>
        </p:txBody>
      </p:sp>
      <p:sp>
        <p:nvSpPr>
          <p:cNvPr id="3" name="Content Placeholder 2"/>
          <p:cNvSpPr>
            <a:spLocks noGrp="1"/>
          </p:cNvSpPr>
          <p:nvPr>
            <p:ph idx="1"/>
          </p:nvPr>
        </p:nvSpPr>
        <p:spPr/>
        <p:txBody>
          <a:bodyPr>
            <a:normAutofit fontScale="70000" lnSpcReduction="20000"/>
          </a:bodyPr>
          <a:lstStyle/>
          <a:p>
            <a:r>
              <a:rPr lang="es-AR" dirty="0"/>
              <a:t>“Por su parte, Belkys Sánchez, psicóloga y administradora de </a:t>
            </a:r>
            <a:r>
              <a:rPr lang="es-AR" dirty="0" err="1"/>
              <a:t>Star</a:t>
            </a:r>
            <a:r>
              <a:rPr lang="es-AR" dirty="0"/>
              <a:t> </a:t>
            </a:r>
            <a:r>
              <a:rPr lang="es-AR" dirty="0" err="1"/>
              <a:t>Kid</a:t>
            </a:r>
            <a:r>
              <a:rPr lang="es-AR" dirty="0"/>
              <a:t> Panamá, un COIF en el área de San Miguelito, explicó que con el pasar del tiempo las exigencias para poner en funcionamiento uno de estos centros son cada vez más estrictas, extensas y costosas.</a:t>
            </a:r>
          </a:p>
          <a:p>
            <a:r>
              <a:rPr lang="es-AR" dirty="0"/>
              <a:t>“Expresó que las autoridades exigen aviso de operación del </a:t>
            </a:r>
            <a:r>
              <a:rPr lang="es-AR" dirty="0" err="1"/>
              <a:t>Mici</a:t>
            </a:r>
            <a:r>
              <a:rPr lang="es-AR" dirty="0"/>
              <a:t>; certificación de la Oficina de Seguridad del Cuerpo de Bomberos de Panamá y del Sistema Nacional de Protección Civil, en la que se especifique que las instalaciones no representan riesgos; una certificación del Ministerio de Vivienda y Ordenamiento Territorial, que indique que la zonificación sea la adecuada, y contar con un plan de evacuación en caso de emergencia.</a:t>
            </a:r>
          </a:p>
          <a:p>
            <a:r>
              <a:rPr lang="es-AR" dirty="0"/>
              <a:t>“Además, deben existir profesionales como estimuladoras, fonoaudiólogos y psicólogos, cada uno con su hoja de vida en la que se incluya el récord policivo y certificado de buena salud.</a:t>
            </a:r>
          </a:p>
          <a:p>
            <a:r>
              <a:rPr lang="es-AR" dirty="0"/>
              <a:t>“Respecto a los menores, estos deben ser estimulados, contar con seguro, darles un menú nutricional y también se debe ofrecer el programa escuela para padres.</a:t>
            </a:r>
          </a:p>
          <a:p>
            <a:r>
              <a:rPr lang="es-AR" dirty="0"/>
              <a:t>“Sánchez indicó que todos estos requisitos se deben renovar anualmente y el precio ronda los $500. Además, los gastos que se generan en su negocio, por mes, están entre $4 mil y $5 mil para atender 67 niños.”</a:t>
            </a:r>
          </a:p>
          <a:p>
            <a:pPr marL="0" indent="0">
              <a:buNone/>
            </a:pPr>
            <a:endParaRPr lang="es-AR" dirty="0"/>
          </a:p>
        </p:txBody>
      </p:sp>
    </p:spTree>
    <p:extLst>
      <p:ext uri="{BB962C8B-B14F-4D97-AF65-F5344CB8AC3E}">
        <p14:creationId xmlns:p14="http://schemas.microsoft.com/office/powerpoint/2010/main" xmlns="" val="289248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Propuestas</a:t>
            </a:r>
            <a:endParaRPr lang="es-AR" dirty="0"/>
          </a:p>
        </p:txBody>
      </p:sp>
      <p:sp>
        <p:nvSpPr>
          <p:cNvPr id="3" name="Content Placeholder 2"/>
          <p:cNvSpPr>
            <a:spLocks noGrp="1"/>
          </p:cNvSpPr>
          <p:nvPr>
            <p:ph idx="1"/>
          </p:nvPr>
        </p:nvSpPr>
        <p:spPr/>
        <p:txBody>
          <a:bodyPr>
            <a:normAutofit lnSpcReduction="10000"/>
          </a:bodyPr>
          <a:lstStyle/>
          <a:p>
            <a:r>
              <a:rPr lang="es-AR" dirty="0" smtClean="0"/>
              <a:t>Desregulación completa de los parvularios, primaria y pre-media</a:t>
            </a:r>
          </a:p>
          <a:p>
            <a:r>
              <a:rPr lang="es-AR" dirty="0" smtClean="0"/>
              <a:t>Pruebas nacionales para evaluar resultados siguiendo las experiencias de PISA, SERCE y TERCE, en escuelas estatales y privadas</a:t>
            </a:r>
          </a:p>
          <a:p>
            <a:r>
              <a:rPr lang="es-AR" dirty="0" smtClean="0"/>
              <a:t>Necesidad de alcanzar un nivel mínimo</a:t>
            </a:r>
          </a:p>
          <a:p>
            <a:r>
              <a:rPr lang="es-AR" dirty="0" smtClean="0"/>
              <a:t>En educación media, la evaluación serviría para ingreso a universidades o certificación de ciertas profesiones</a:t>
            </a:r>
          </a:p>
          <a:p>
            <a:r>
              <a:rPr lang="es-AR" dirty="0" smtClean="0"/>
              <a:t>Universidades: libertad de evaluación</a:t>
            </a:r>
          </a:p>
          <a:p>
            <a:r>
              <a:rPr lang="es-AR" dirty="0" smtClean="0"/>
              <a:t>Sistema de becas universales (</a:t>
            </a:r>
            <a:r>
              <a:rPr lang="es-AR" dirty="0" err="1" smtClean="0"/>
              <a:t>Ifarhu</a:t>
            </a:r>
            <a:r>
              <a:rPr lang="es-AR" dirty="0" smtClean="0"/>
              <a:t>) extensivo a la elección de escuelas públicas o privadas</a:t>
            </a:r>
          </a:p>
          <a:p>
            <a:pPr marL="0" indent="0">
              <a:buNone/>
            </a:pPr>
            <a:endParaRPr lang="es-AR" dirty="0" smtClean="0"/>
          </a:p>
          <a:p>
            <a:endParaRPr lang="es-AR" dirty="0"/>
          </a:p>
        </p:txBody>
      </p:sp>
    </p:spTree>
    <p:extLst>
      <p:ext uri="{BB962C8B-B14F-4D97-AF65-F5344CB8AC3E}">
        <p14:creationId xmlns:p14="http://schemas.microsoft.com/office/powerpoint/2010/main" xmlns="" val="28211075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1804" y="4445000"/>
            <a:ext cx="7199359" cy="1930400"/>
          </a:xfrm>
        </p:spPr>
        <p:txBody>
          <a:bodyPr/>
          <a:lstStyle/>
          <a:p>
            <a:r>
              <a:rPr lang="en-US" dirty="0" smtClean="0"/>
              <a:t>www.bazar.ufm.edu</a:t>
            </a:r>
            <a:endParaRPr lang="es-AR" dirty="0"/>
          </a:p>
        </p:txBody>
      </p:sp>
      <p:sp>
        <p:nvSpPr>
          <p:cNvPr id="6" name="Text Placeholder 5"/>
          <p:cNvSpPr>
            <a:spLocks noGrp="1"/>
          </p:cNvSpPr>
          <p:nvPr>
            <p:ph type="body" idx="1"/>
          </p:nvPr>
        </p:nvSpPr>
        <p:spPr/>
        <p:txBody>
          <a:bodyPr/>
          <a:lstStyle/>
          <a:p>
            <a:r>
              <a:rPr lang="en-US" dirty="0" smtClean="0"/>
              <a:t>Martín Krause</a:t>
            </a:r>
            <a:endParaRPr lang="es-AR" dirty="0"/>
          </a:p>
        </p:txBody>
      </p:sp>
    </p:spTree>
    <p:extLst>
      <p:ext uri="{BB962C8B-B14F-4D97-AF65-F5344CB8AC3E}">
        <p14:creationId xmlns:p14="http://schemas.microsoft.com/office/powerpoint/2010/main" xmlns="" val="1492463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s-AR" dirty="0" smtClean="0"/>
              <a:t>Otros lo confirman</a:t>
            </a:r>
            <a:endParaRPr lang="es-AR" dirty="0"/>
          </a:p>
        </p:txBody>
      </p:sp>
      <p:sp>
        <p:nvSpPr>
          <p:cNvPr id="8" name="Content Placeholder 7"/>
          <p:cNvSpPr>
            <a:spLocks noGrp="1"/>
          </p:cNvSpPr>
          <p:nvPr>
            <p:ph sz="half" idx="1"/>
          </p:nvPr>
        </p:nvSpPr>
        <p:spPr>
          <a:xfrm>
            <a:off x="1117308" y="1701800"/>
            <a:ext cx="10017663" cy="4470400"/>
          </a:xfrm>
        </p:spPr>
        <p:txBody>
          <a:bodyPr>
            <a:normAutofit/>
          </a:bodyPr>
          <a:lstStyle/>
          <a:p>
            <a:r>
              <a:rPr lang="es-AR" dirty="0"/>
              <a:t>“El importante logro de Panamá en cuanto a años de educación no se refleja en la calidad de los graduados. El logro educativo de Panamá es cercano al promedio de los países desarrollados miembros de la Organización para la Cooperación y el Desarrollo Económico (OCDE); no obstante, la calidad de la educación en el país según la medición del PISA de 2009 está 150 puntos por debajo del promedio de la OCDE. Las estimaciones indican que un año de escolaridad debería aumentar el puntaje del PISA en 50 puntos. Por lo tanto, teniendo en cuenta la calidad, los años de escolaridad en Panamá no estarían cerca de los 11 sino de los 8” (p. 30) . </a:t>
            </a:r>
            <a:endParaRPr lang="en-US" dirty="0"/>
          </a:p>
        </p:txBody>
      </p:sp>
    </p:spTree>
    <p:extLst>
      <p:ext uri="{BB962C8B-B14F-4D97-AF65-F5344CB8AC3E}">
        <p14:creationId xmlns:p14="http://schemas.microsoft.com/office/powerpoint/2010/main" xmlns="" val="3296948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AR" dirty="0" smtClean="0"/>
              <a:t>Hay problemas: hagamos lo mismo</a:t>
            </a:r>
            <a:endParaRPr lang="es-AR" dirty="0"/>
          </a:p>
        </p:txBody>
      </p:sp>
      <p:sp>
        <p:nvSpPr>
          <p:cNvPr id="4" name="Content Placeholder 3"/>
          <p:cNvSpPr>
            <a:spLocks noGrp="1"/>
          </p:cNvSpPr>
          <p:nvPr>
            <p:ph sz="half" idx="1"/>
          </p:nvPr>
        </p:nvSpPr>
        <p:spPr/>
        <p:txBody>
          <a:bodyPr>
            <a:normAutofit fontScale="70000" lnSpcReduction="20000"/>
          </a:bodyPr>
          <a:lstStyle/>
          <a:p>
            <a:pPr marL="0" lvl="0" indent="0">
              <a:buNone/>
            </a:pPr>
            <a:r>
              <a:rPr lang="es-AR" sz="3100" dirty="0">
                <a:solidFill>
                  <a:srgbClr val="374C81"/>
                </a:solidFill>
              </a:rPr>
              <a:t>Plan Estratégico de Gobierno 2015-2019</a:t>
            </a:r>
          </a:p>
          <a:p>
            <a:pPr marL="0" indent="0">
              <a:buNone/>
            </a:pPr>
            <a:endParaRPr lang="es-AR" dirty="0" smtClean="0"/>
          </a:p>
          <a:p>
            <a:pPr marL="0" indent="0">
              <a:buNone/>
            </a:pPr>
            <a:r>
              <a:rPr lang="es-AR" dirty="0" smtClean="0"/>
              <a:t>“</a:t>
            </a:r>
            <a:r>
              <a:rPr lang="es-AR" dirty="0"/>
              <a:t>En primer lugar, mantener los logros actuales de cobertura y profundizar su alcance. Especialmente se focalizarán acciones sobre los grupos de población que presentan problemas de acceso por razón de su localización geográfica, su identidad étnica o su estrato socioeconómico. </a:t>
            </a:r>
          </a:p>
          <a:p>
            <a:pPr marL="0" indent="0">
              <a:buNone/>
            </a:pPr>
            <a:endParaRPr lang="es-AR" dirty="0"/>
          </a:p>
        </p:txBody>
      </p:sp>
      <p:sp>
        <p:nvSpPr>
          <p:cNvPr id="2" name="Content Placeholder 1"/>
          <p:cNvSpPr>
            <a:spLocks noGrp="1"/>
          </p:cNvSpPr>
          <p:nvPr>
            <p:ph sz="half" idx="2"/>
          </p:nvPr>
        </p:nvSpPr>
        <p:spPr/>
        <p:txBody>
          <a:bodyPr>
            <a:normAutofit fontScale="70000" lnSpcReduction="20000"/>
          </a:bodyPr>
          <a:lstStyle/>
          <a:p>
            <a:r>
              <a:rPr lang="es-AR" dirty="0" smtClean="0"/>
              <a:t>En </a:t>
            </a:r>
            <a:r>
              <a:rPr lang="es-AR" dirty="0"/>
              <a:t>segundo lugar, mejorar la calidad de la enseñanza que se imparte, asegurando la elevación del nivel académico a todos los niveles mediante la introducción de nuevas tecnologías, la capacitación permanente de docentes y el establecimiento de un sistema de evaluación y supervisión que permita conocer donde se encuentran los déficits en la transmisión y acumulación de conocimiento.</a:t>
            </a:r>
          </a:p>
          <a:p>
            <a:r>
              <a:rPr lang="es-AR" dirty="0" smtClean="0"/>
              <a:t>En </a:t>
            </a:r>
            <a:r>
              <a:rPr lang="es-AR" dirty="0"/>
              <a:t>tercer lugar, conseguir la articulación de todo el sistema educativo, de forma que se complementen los distintos ciclos formativos. En este caso es especialmente importante la relación que debe existir entre la educación básica, la educación superior y la formación técnica-vocacional” (p. 100)</a:t>
            </a:r>
          </a:p>
          <a:p>
            <a:endParaRPr lang="es-AR" dirty="0"/>
          </a:p>
        </p:txBody>
      </p:sp>
    </p:spTree>
    <p:extLst>
      <p:ext uri="{BB962C8B-B14F-4D97-AF65-F5344CB8AC3E}">
        <p14:creationId xmlns:p14="http://schemas.microsoft.com/office/powerpoint/2010/main" xmlns="" val="16539435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Una estructura inmanejable</a:t>
            </a:r>
            <a:endParaRPr lang="es-AR" dirty="0"/>
          </a:p>
        </p:txBody>
      </p:sp>
      <p:sp>
        <p:nvSpPr>
          <p:cNvPr id="3" name="Content Placeholder 2"/>
          <p:cNvSpPr>
            <a:spLocks noGrp="1"/>
          </p:cNvSpPr>
          <p:nvPr>
            <p:ph sz="half" idx="1"/>
          </p:nvPr>
        </p:nvSpPr>
        <p:spPr>
          <a:xfrm>
            <a:off x="1117308" y="1701800"/>
            <a:ext cx="5121119" cy="4607520"/>
          </a:xfrm>
        </p:spPr>
        <p:txBody>
          <a:bodyPr>
            <a:normAutofit fontScale="92500" lnSpcReduction="10000"/>
          </a:bodyPr>
          <a:lstStyle/>
          <a:p>
            <a:pPr marL="0" indent="0">
              <a:buNone/>
            </a:pPr>
            <a:r>
              <a:rPr lang="es-AR" dirty="0"/>
              <a:t>“Es necesario lograr una gestión moderna, descentralizada y eficiente. Para ello es indispensable la modernización de los sistemas de administración de recursos humanos, de administración del mantenimiento, de recolección, manejo y seguimiento de la información general y de las estadísticas e indicadores del sistema educativo”. </a:t>
            </a:r>
            <a:endParaRPr lang="es-AR" dirty="0" smtClean="0"/>
          </a:p>
        </p:txBody>
      </p:sp>
      <p:sp>
        <p:nvSpPr>
          <p:cNvPr id="4" name="Content Placeholder 3"/>
          <p:cNvSpPr>
            <a:spLocks noGrp="1"/>
          </p:cNvSpPr>
          <p:nvPr>
            <p:ph sz="half" idx="2"/>
          </p:nvPr>
        </p:nvSpPr>
        <p:spPr/>
        <p:txBody>
          <a:bodyPr>
            <a:normAutofit fontScale="92500" lnSpcReduction="10000"/>
          </a:bodyPr>
          <a:lstStyle/>
          <a:p>
            <a:r>
              <a:rPr lang="es-AR" dirty="0"/>
              <a:t>Esa estructura centralizada, creada con el objetivo de generar economías de escala y mejorar la organización de la educación a nivel nacional, curiosamente, o tal vez no tanto,  termina sin lograr coordinación entre sus partes: “Cada entidad funciona de manera aislada sin la adecuada coordinación, articulación y vinculación, resultando en duplicidad de acciones, pérdida de recursos, y esfuerzos diluidos” (p. 102). </a:t>
            </a:r>
          </a:p>
        </p:txBody>
      </p:sp>
      <p:sp>
        <p:nvSpPr>
          <p:cNvPr id="6" name="Rectangle 5"/>
          <p:cNvSpPr/>
          <p:nvPr/>
        </p:nvSpPr>
        <p:spPr>
          <a:xfrm>
            <a:off x="837828" y="5157192"/>
            <a:ext cx="6092825" cy="1569660"/>
          </a:xfrm>
          <a:prstGeom prst="rect">
            <a:avLst/>
          </a:prstGeom>
        </p:spPr>
        <p:txBody>
          <a:bodyPr>
            <a:spAutoFit/>
          </a:bodyPr>
          <a:lstStyle/>
          <a:p>
            <a:r>
              <a:rPr lang="es-AR"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El </a:t>
            </a:r>
            <a:r>
              <a:rPr lang="es-AR" dirty="0">
                <a:solidFill>
                  <a:srgbClr val="FF0000"/>
                </a:solidFill>
                <a:latin typeface="Calibri" panose="020F0502020204030204" pitchFamily="34" charset="0"/>
                <a:ea typeface="Calibri" panose="020F0502020204030204" pitchFamily="34" charset="0"/>
                <a:cs typeface="Times New Roman" panose="02020603050405020304" pitchFamily="18" charset="0"/>
              </a:rPr>
              <a:t>Ministerio de Educación (MEDUCA) es la agencia estatal con mayor número de empleados, 56.418, una cuarta parte de todos los empleados públicos</a:t>
            </a:r>
            <a:endParaRPr lang="es-AR" dirty="0"/>
          </a:p>
        </p:txBody>
      </p:sp>
    </p:spTree>
    <p:extLst>
      <p:ext uri="{BB962C8B-B14F-4D97-AF65-F5344CB8AC3E}">
        <p14:creationId xmlns:p14="http://schemas.microsoft.com/office/powerpoint/2010/main" xmlns="" val="30309845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Resultados</a:t>
            </a:r>
            <a:r>
              <a:rPr lang="en-US" dirty="0" smtClean="0"/>
              <a:t> SINECA 2005</a:t>
            </a:r>
            <a:endParaRPr lang="es-AR" dirty="0"/>
          </a:p>
        </p:txBody>
      </p:sp>
      <p:pic>
        <p:nvPicPr>
          <p:cNvPr id="3" name="Picture Placeholder 2"/>
          <p:cNvPicPr>
            <a:picLocks noGrp="1" noChangeAspect="1"/>
          </p:cNvPicPr>
          <p:nvPr>
            <p:ph type="pic" idx="1"/>
          </p:nvPr>
        </p:nvPicPr>
        <p:blipFill>
          <a:blip r:embed="rId2"/>
          <a:srcRect t="5537" b="5537"/>
          <a:stretch>
            <a:fillRect/>
          </a:stretch>
        </p:blipFill>
        <p:spPr>
          <a:xfrm>
            <a:off x="2437764" y="476672"/>
            <a:ext cx="7313295" cy="4448175"/>
          </a:xfrm>
          <a:prstGeom prst="rect">
            <a:avLst/>
          </a:prstGeom>
        </p:spPr>
      </p:pic>
    </p:spTree>
    <p:extLst>
      <p:ext uri="{BB962C8B-B14F-4D97-AF65-F5344CB8AC3E}">
        <p14:creationId xmlns:p14="http://schemas.microsoft.com/office/powerpoint/2010/main" xmlns="" val="30824832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Resultados</a:t>
            </a:r>
            <a:r>
              <a:rPr lang="en-US" dirty="0" smtClean="0"/>
              <a:t> SINECA (2005)</a:t>
            </a:r>
            <a:endParaRPr lang="es-AR" dirty="0"/>
          </a:p>
        </p:txBody>
      </p:sp>
      <p:sp>
        <p:nvSpPr>
          <p:cNvPr id="7" name="Text Placeholder 6"/>
          <p:cNvSpPr>
            <a:spLocks noGrp="1"/>
          </p:cNvSpPr>
          <p:nvPr>
            <p:ph type="body" sz="half" idx="2"/>
          </p:nvPr>
        </p:nvSpPr>
        <p:spPr/>
        <p:txBody>
          <a:bodyPr/>
          <a:lstStyle/>
          <a:p>
            <a:r>
              <a:rPr lang="es-AR" dirty="0" smtClean="0"/>
              <a:t>Sexto grado</a:t>
            </a:r>
            <a:endParaRPr lang="es-AR" dirty="0"/>
          </a:p>
        </p:txBody>
      </p:sp>
      <p:pic>
        <p:nvPicPr>
          <p:cNvPr id="4" name="Picture Placeholder 3"/>
          <p:cNvPicPr>
            <a:picLocks noGrp="1" noChangeAspect="1"/>
          </p:cNvPicPr>
          <p:nvPr>
            <p:ph type="pic" idx="1"/>
          </p:nvPr>
        </p:nvPicPr>
        <p:blipFill>
          <a:blip r:embed="rId2"/>
          <a:srcRect t="8667" b="8667"/>
          <a:stretch>
            <a:fillRect/>
          </a:stretch>
        </p:blipFill>
        <p:spPr>
          <a:prstGeom prst="rect">
            <a:avLst/>
          </a:prstGeom>
        </p:spPr>
      </p:pic>
    </p:spTree>
    <p:extLst>
      <p:ext uri="{BB962C8B-B14F-4D97-AF65-F5344CB8AC3E}">
        <p14:creationId xmlns:p14="http://schemas.microsoft.com/office/powerpoint/2010/main" xmlns="" val="16659706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SINECA (2005)</a:t>
            </a:r>
            <a:endParaRPr lang="es-AR" dirty="0"/>
          </a:p>
        </p:txBody>
      </p:sp>
      <p:sp>
        <p:nvSpPr>
          <p:cNvPr id="4" name="Text Placeholder 3"/>
          <p:cNvSpPr>
            <a:spLocks noGrp="1"/>
          </p:cNvSpPr>
          <p:nvPr>
            <p:ph type="body" sz="half" idx="2"/>
          </p:nvPr>
        </p:nvSpPr>
        <p:spPr/>
        <p:txBody>
          <a:bodyPr/>
          <a:lstStyle/>
          <a:p>
            <a:r>
              <a:rPr lang="es-AR" dirty="0" smtClean="0"/>
              <a:t>Noveno grado</a:t>
            </a:r>
            <a:endParaRPr lang="es-AR" dirty="0"/>
          </a:p>
        </p:txBody>
      </p:sp>
      <p:pic>
        <p:nvPicPr>
          <p:cNvPr id="5" name="Imagen 14"/>
          <p:cNvPicPr>
            <a:picLocks noGrp="1"/>
          </p:cNvPicPr>
          <p:nvPr>
            <p:ph type="pic" idx="1"/>
          </p:nvPr>
        </p:nvPicPr>
        <p:blipFill>
          <a:blip r:embed="rId2">
            <a:extLst>
              <a:ext uri="{28A0092B-C50C-407E-A947-70E740481C1C}">
                <a14:useLocalDpi xmlns:a14="http://schemas.microsoft.com/office/drawing/2010/main" xmlns="" val="0"/>
              </a:ext>
            </a:extLst>
          </a:blip>
          <a:srcRect t="12193" b="12193"/>
          <a:stretch>
            <a:fillRect/>
          </a:stretch>
        </p:blipFill>
        <p:spPr bwMode="auto">
          <a:prstGeom prst="rect">
            <a:avLst/>
          </a:prstGeom>
          <a:noFill/>
          <a:ln>
            <a:noFill/>
          </a:ln>
        </p:spPr>
      </p:pic>
    </p:spTree>
    <p:extLst>
      <p:ext uri="{BB962C8B-B14F-4D97-AF65-F5344CB8AC3E}">
        <p14:creationId xmlns:p14="http://schemas.microsoft.com/office/powerpoint/2010/main" xmlns="" val="956112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AR" dirty="0" smtClean="0"/>
              <a:t>SINECA (2005)</a:t>
            </a:r>
            <a:endParaRPr lang="es-AR" dirty="0"/>
          </a:p>
        </p:txBody>
      </p:sp>
      <p:sp>
        <p:nvSpPr>
          <p:cNvPr id="4" name="Text Placeholder 3"/>
          <p:cNvSpPr>
            <a:spLocks noGrp="1"/>
          </p:cNvSpPr>
          <p:nvPr>
            <p:ph type="body" sz="half" idx="2"/>
          </p:nvPr>
        </p:nvSpPr>
        <p:spPr/>
        <p:txBody>
          <a:bodyPr/>
          <a:lstStyle/>
          <a:p>
            <a:r>
              <a:rPr lang="es-AR" dirty="0" smtClean="0"/>
              <a:t>Duodécimo grado, bachillerato de ciencias</a:t>
            </a:r>
            <a:endParaRPr lang="es-AR" dirty="0"/>
          </a:p>
        </p:txBody>
      </p:sp>
      <p:pic>
        <p:nvPicPr>
          <p:cNvPr id="5" name="Imagen 15"/>
          <p:cNvPicPr>
            <a:picLocks noGrp="1"/>
          </p:cNvPicPr>
          <p:nvPr>
            <p:ph type="pic" idx="1"/>
          </p:nvPr>
        </p:nvPicPr>
        <p:blipFill>
          <a:blip r:embed="rId2">
            <a:extLst>
              <a:ext uri="{28A0092B-C50C-407E-A947-70E740481C1C}">
                <a14:useLocalDpi xmlns:a14="http://schemas.microsoft.com/office/drawing/2010/main" xmlns="" val="0"/>
              </a:ext>
            </a:extLst>
          </a:blip>
          <a:srcRect t="9936" b="9936"/>
          <a:stretch>
            <a:fillRect/>
          </a:stretch>
        </p:blipFill>
        <p:spPr bwMode="auto">
          <a:prstGeom prst="rect">
            <a:avLst/>
          </a:prstGeom>
          <a:noFill/>
          <a:ln>
            <a:noFill/>
          </a:ln>
        </p:spPr>
      </p:pic>
    </p:spTree>
    <p:extLst>
      <p:ext uri="{BB962C8B-B14F-4D97-AF65-F5344CB8AC3E}">
        <p14:creationId xmlns:p14="http://schemas.microsoft.com/office/powerpoint/2010/main" xmlns="" val="1280674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0</TotalTime>
  <Words>1500</Words>
  <Application>Microsoft Office PowerPoint</Application>
  <PresentationFormat>Custom</PresentationFormat>
  <Paragraphs>82</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Books 16x9</vt:lpstr>
      <vt:lpstr>Worksheet</vt:lpstr>
      <vt:lpstr>Soluciones de mercado para el mejor desempeño académico</vt:lpstr>
      <vt:lpstr>Cantidad, no calidad</vt:lpstr>
      <vt:lpstr>Otros lo confirman</vt:lpstr>
      <vt:lpstr>Hay problemas: hagamos lo mismo</vt:lpstr>
      <vt:lpstr>Una estructura inmanejable</vt:lpstr>
      <vt:lpstr>Resultados SINECA 2005</vt:lpstr>
      <vt:lpstr>Resultados SINECA (2005)</vt:lpstr>
      <vt:lpstr>SINECA (2005)</vt:lpstr>
      <vt:lpstr>SINECA (2005)</vt:lpstr>
      <vt:lpstr>SINECA (2005)</vt:lpstr>
      <vt:lpstr>Resultados por quintil socioeconómico</vt:lpstr>
      <vt:lpstr>Pruebas TERCE – Lengua – Tercer Grado</vt:lpstr>
      <vt:lpstr>Pruebas TERCE – Matemática – Tercer grado</vt:lpstr>
      <vt:lpstr>Pruebas TERCE – Lengua – Sexto grado</vt:lpstr>
      <vt:lpstr>Pruebas TERCE – Matemática – Sexto grado</vt:lpstr>
      <vt:lpstr>Pruebas TERCE – Ciencias – Sexto grado</vt:lpstr>
      <vt:lpstr>Informe CONACED (2008)</vt:lpstr>
      <vt:lpstr>La educación privada crece más</vt:lpstr>
      <vt:lpstr>Con mejores resultados</vt:lpstr>
      <vt:lpstr>Una larga tradición</vt:lpstr>
      <vt:lpstr>Escuelas privadas para pobres</vt:lpstr>
      <vt:lpstr>Nuestra propia investigación</vt:lpstr>
      <vt:lpstr>Escuelas privadas para pobres</vt:lpstr>
      <vt:lpstr>Matrículas de escuelas privadas</vt:lpstr>
      <vt:lpstr>Supervisión del proceso, no del resultados</vt:lpstr>
      <vt:lpstr>Propuestas</vt:lpstr>
      <vt:lpstr>www.bazar.ufm.edu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2015-08-05T15:33:20Z</dcterms:created>
  <dcterms:modified xsi:type="dcterms:W3CDTF">2016-03-21T14:13:07Z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TC027879409991</vt:lpwstr>
  </property>
</Properties>
</file>